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8" r:id="rId2"/>
    <p:sldId id="324" r:id="rId3"/>
    <p:sldId id="285" r:id="rId4"/>
    <p:sldId id="441" r:id="rId5"/>
    <p:sldId id="442" r:id="rId6"/>
    <p:sldId id="443" r:id="rId7"/>
    <p:sldId id="337" r:id="rId8"/>
  </p:sldIdLst>
  <p:sldSz cx="10477500" cy="73453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FB621-33D4-4D6F-8E72-255E8574918F}" type="datetimeFigureOut">
              <a:rPr lang="pt-BR" smtClean="0"/>
              <a:t>18/05/2022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28725" y="1143000"/>
            <a:ext cx="44005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BBCF4-F3EB-44D9-A54F-EBF0ACE357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187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426C4882-F8BC-43F2-AA94-9480BBFDBE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64DC56D-0BAF-4417-81E2-4714F5171E5D}" type="slidenum">
              <a:rPr lang="en-US" altLang="pt-BR" smtClean="0"/>
              <a:pPr>
                <a:spcBef>
                  <a:spcPct val="0"/>
                </a:spcBef>
              </a:pPr>
              <a:t>2</a:t>
            </a:fld>
            <a:endParaRPr lang="en-US" altLang="pt-BR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2EBEE766-0BC8-BBAD-6083-C381C99C31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E0471102-F073-FF4D-44E6-14790B6456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26C1BC2F-79E2-D415-6064-A794DD50F4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BED44A-10F0-442A-97D4-A2D35F68C6E3}" type="slidenum">
              <a:rPr lang="en-US" altLang="pt-BR" smtClean="0"/>
              <a:pPr>
                <a:spcBef>
                  <a:spcPct val="0"/>
                </a:spcBef>
              </a:pPr>
              <a:t>3</a:t>
            </a:fld>
            <a:endParaRPr lang="en-US" altLang="pt-BR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F2D3CF0C-9DD4-08AB-A1BC-2F5F3E19D5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647B3488-7EB8-4D31-39AF-438A9655D7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42D32048-B836-A769-ECA9-158F45D01F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17C11E-E116-4317-96EC-684AD50D9887}" type="slidenum">
              <a:rPr lang="en-US" altLang="pt-BR" smtClean="0"/>
              <a:pPr>
                <a:spcBef>
                  <a:spcPct val="0"/>
                </a:spcBef>
              </a:pPr>
              <a:t>4</a:t>
            </a:fld>
            <a:endParaRPr lang="en-US" altLang="pt-BR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28E17673-48BD-544F-6FC9-3685CC0898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F5161638-9CFD-A143-5AFB-6A51507F92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42D32048-B836-A769-ECA9-158F45D01F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17C11E-E116-4317-96EC-684AD50D9887}" type="slidenum">
              <a:rPr lang="en-US" altLang="pt-BR" smtClean="0"/>
              <a:pPr>
                <a:spcBef>
                  <a:spcPct val="0"/>
                </a:spcBef>
              </a:pPr>
              <a:t>5</a:t>
            </a:fld>
            <a:endParaRPr lang="en-US" altLang="pt-BR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28E17673-48BD-544F-6FC9-3685CC0898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F5161638-9CFD-A143-5AFB-6A51507F92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537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42D32048-B836-A769-ECA9-158F45D01F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17C11E-E116-4317-96EC-684AD50D9887}" type="slidenum">
              <a:rPr lang="en-US" altLang="pt-BR" smtClean="0"/>
              <a:pPr>
                <a:spcBef>
                  <a:spcPct val="0"/>
                </a:spcBef>
              </a:pPr>
              <a:t>6</a:t>
            </a:fld>
            <a:endParaRPr lang="en-US" altLang="pt-BR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28E17673-48BD-544F-6FC9-3685CC0898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F5161638-9CFD-A143-5AFB-6A51507F92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22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9315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813" y="1202123"/>
            <a:ext cx="8905875" cy="2557275"/>
          </a:xfrm>
        </p:spPr>
        <p:txBody>
          <a:bodyPr anchor="b"/>
          <a:lstStyle>
            <a:lvl1pPr algn="ctr">
              <a:defRPr sz="642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9688" y="3858016"/>
            <a:ext cx="7858125" cy="1773429"/>
          </a:xfrm>
        </p:spPr>
        <p:txBody>
          <a:bodyPr/>
          <a:lstStyle>
            <a:lvl1pPr marL="0" indent="0" algn="ctr">
              <a:buNone/>
              <a:defRPr sz="2571"/>
            </a:lvl1pPr>
            <a:lvl2pPr marL="489707" indent="0" algn="ctr">
              <a:buNone/>
              <a:defRPr sz="2142"/>
            </a:lvl2pPr>
            <a:lvl3pPr marL="979414" indent="0" algn="ctr">
              <a:buNone/>
              <a:defRPr sz="1928"/>
            </a:lvl3pPr>
            <a:lvl4pPr marL="1469121" indent="0" algn="ctr">
              <a:buNone/>
              <a:defRPr sz="1714"/>
            </a:lvl4pPr>
            <a:lvl5pPr marL="1958828" indent="0" algn="ctr">
              <a:buNone/>
              <a:defRPr sz="1714"/>
            </a:lvl5pPr>
            <a:lvl6pPr marL="2448535" indent="0" algn="ctr">
              <a:buNone/>
              <a:defRPr sz="1714"/>
            </a:lvl6pPr>
            <a:lvl7pPr marL="2938242" indent="0" algn="ctr">
              <a:buNone/>
              <a:defRPr sz="1714"/>
            </a:lvl7pPr>
            <a:lvl8pPr marL="3427948" indent="0" algn="ctr">
              <a:buNone/>
              <a:defRPr sz="1714"/>
            </a:lvl8pPr>
            <a:lvl9pPr marL="3917655" indent="0" algn="ctr">
              <a:buNone/>
              <a:defRPr sz="171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18/05/2022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2654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18/05/2022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364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97961" y="391072"/>
            <a:ext cx="2259211" cy="622485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329" y="391072"/>
            <a:ext cx="6646664" cy="6224856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18/05/2022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6790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57156" y="635534"/>
            <a:ext cx="9763188" cy="8178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57156" y="1645834"/>
            <a:ext cx="9763188" cy="48789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23860" lvl="0" indent="-392895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047720" lvl="1" indent="-3637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571579" lvl="2" indent="-3637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095439" lvl="3" indent="-36379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619299" lvl="4" indent="-3637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143159" lvl="5" indent="-3637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667018" lvl="6" indent="-36379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190878" lvl="7" indent="-3637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714738" lvl="8" indent="-3637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708025" y="6659477"/>
            <a:ext cx="628719" cy="56209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4775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18/05/2022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75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872" y="1831242"/>
            <a:ext cx="9036844" cy="3055466"/>
          </a:xfrm>
        </p:spPr>
        <p:txBody>
          <a:bodyPr anchor="b"/>
          <a:lstStyle>
            <a:lvl1pPr>
              <a:defRPr sz="642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872" y="4915614"/>
            <a:ext cx="9036844" cy="1606798"/>
          </a:xfrm>
        </p:spPr>
        <p:txBody>
          <a:bodyPr/>
          <a:lstStyle>
            <a:lvl1pPr marL="0" indent="0">
              <a:buNone/>
              <a:defRPr sz="2571">
                <a:solidFill>
                  <a:schemeClr val="tx1"/>
                </a:solidFill>
              </a:defRPr>
            </a:lvl1pPr>
            <a:lvl2pPr marL="489707" indent="0">
              <a:buNone/>
              <a:defRPr sz="2142">
                <a:solidFill>
                  <a:schemeClr val="tx1">
                    <a:tint val="75000"/>
                  </a:schemeClr>
                </a:solidFill>
              </a:defRPr>
            </a:lvl2pPr>
            <a:lvl3pPr marL="979414" indent="0">
              <a:buNone/>
              <a:defRPr sz="1928">
                <a:solidFill>
                  <a:schemeClr val="tx1">
                    <a:tint val="75000"/>
                  </a:schemeClr>
                </a:solidFill>
              </a:defRPr>
            </a:lvl3pPr>
            <a:lvl4pPr marL="1469121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4pPr>
            <a:lvl5pPr marL="1958828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5pPr>
            <a:lvl6pPr marL="2448535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6pPr>
            <a:lvl7pPr marL="2938242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7pPr>
            <a:lvl8pPr marL="3427948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8pPr>
            <a:lvl9pPr marL="3917655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18/05/2022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5524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328" y="1955363"/>
            <a:ext cx="4452938" cy="466056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4234" y="1955363"/>
            <a:ext cx="4452938" cy="466056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18/05/2022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323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693" y="391074"/>
            <a:ext cx="9036844" cy="141976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694" y="1800635"/>
            <a:ext cx="4432473" cy="882463"/>
          </a:xfrm>
        </p:spPr>
        <p:txBody>
          <a:bodyPr anchor="b"/>
          <a:lstStyle>
            <a:lvl1pPr marL="0" indent="0">
              <a:buNone/>
              <a:defRPr sz="2571" b="1"/>
            </a:lvl1pPr>
            <a:lvl2pPr marL="489707" indent="0">
              <a:buNone/>
              <a:defRPr sz="2142" b="1"/>
            </a:lvl2pPr>
            <a:lvl3pPr marL="979414" indent="0">
              <a:buNone/>
              <a:defRPr sz="1928" b="1"/>
            </a:lvl3pPr>
            <a:lvl4pPr marL="1469121" indent="0">
              <a:buNone/>
              <a:defRPr sz="1714" b="1"/>
            </a:lvl4pPr>
            <a:lvl5pPr marL="1958828" indent="0">
              <a:buNone/>
              <a:defRPr sz="1714" b="1"/>
            </a:lvl5pPr>
            <a:lvl6pPr marL="2448535" indent="0">
              <a:buNone/>
              <a:defRPr sz="1714" b="1"/>
            </a:lvl6pPr>
            <a:lvl7pPr marL="2938242" indent="0">
              <a:buNone/>
              <a:defRPr sz="1714" b="1"/>
            </a:lvl7pPr>
            <a:lvl8pPr marL="3427948" indent="0">
              <a:buNone/>
              <a:defRPr sz="1714" b="1"/>
            </a:lvl8pPr>
            <a:lvl9pPr marL="3917655" indent="0">
              <a:buNone/>
              <a:defRPr sz="171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1694" y="2683098"/>
            <a:ext cx="4432473" cy="394643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04235" y="1800635"/>
            <a:ext cx="4454302" cy="882463"/>
          </a:xfrm>
        </p:spPr>
        <p:txBody>
          <a:bodyPr anchor="b"/>
          <a:lstStyle>
            <a:lvl1pPr marL="0" indent="0">
              <a:buNone/>
              <a:defRPr sz="2571" b="1"/>
            </a:lvl1pPr>
            <a:lvl2pPr marL="489707" indent="0">
              <a:buNone/>
              <a:defRPr sz="2142" b="1"/>
            </a:lvl2pPr>
            <a:lvl3pPr marL="979414" indent="0">
              <a:buNone/>
              <a:defRPr sz="1928" b="1"/>
            </a:lvl3pPr>
            <a:lvl4pPr marL="1469121" indent="0">
              <a:buNone/>
              <a:defRPr sz="1714" b="1"/>
            </a:lvl4pPr>
            <a:lvl5pPr marL="1958828" indent="0">
              <a:buNone/>
              <a:defRPr sz="1714" b="1"/>
            </a:lvl5pPr>
            <a:lvl6pPr marL="2448535" indent="0">
              <a:buNone/>
              <a:defRPr sz="1714" b="1"/>
            </a:lvl6pPr>
            <a:lvl7pPr marL="2938242" indent="0">
              <a:buNone/>
              <a:defRPr sz="1714" b="1"/>
            </a:lvl7pPr>
            <a:lvl8pPr marL="3427948" indent="0">
              <a:buNone/>
              <a:defRPr sz="1714" b="1"/>
            </a:lvl8pPr>
            <a:lvl9pPr marL="3917655" indent="0">
              <a:buNone/>
              <a:defRPr sz="171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04235" y="2683098"/>
            <a:ext cx="4454302" cy="394643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18/05/2022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920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18/05/2022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350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18/05/2022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6631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693" y="489691"/>
            <a:ext cx="3379266" cy="1713918"/>
          </a:xfrm>
        </p:spPr>
        <p:txBody>
          <a:bodyPr anchor="b"/>
          <a:lstStyle>
            <a:lvl1pPr>
              <a:defRPr sz="342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4302" y="1057598"/>
            <a:ext cx="5304234" cy="5219969"/>
          </a:xfrm>
        </p:spPr>
        <p:txBody>
          <a:bodyPr/>
          <a:lstStyle>
            <a:lvl1pPr>
              <a:defRPr sz="3428"/>
            </a:lvl1pPr>
            <a:lvl2pPr>
              <a:defRPr sz="2999"/>
            </a:lvl2pPr>
            <a:lvl3pPr>
              <a:defRPr sz="2571"/>
            </a:lvl3pPr>
            <a:lvl4pPr>
              <a:defRPr sz="2142"/>
            </a:lvl4pPr>
            <a:lvl5pPr>
              <a:defRPr sz="2142"/>
            </a:lvl5pPr>
            <a:lvl6pPr>
              <a:defRPr sz="2142"/>
            </a:lvl6pPr>
            <a:lvl7pPr>
              <a:defRPr sz="2142"/>
            </a:lvl7pPr>
            <a:lvl8pPr>
              <a:defRPr sz="2142"/>
            </a:lvl8pPr>
            <a:lvl9pPr>
              <a:defRPr sz="2142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1693" y="2203609"/>
            <a:ext cx="3379266" cy="4082458"/>
          </a:xfrm>
        </p:spPr>
        <p:txBody>
          <a:bodyPr/>
          <a:lstStyle>
            <a:lvl1pPr marL="0" indent="0">
              <a:buNone/>
              <a:defRPr sz="1714"/>
            </a:lvl1pPr>
            <a:lvl2pPr marL="489707" indent="0">
              <a:buNone/>
              <a:defRPr sz="1500"/>
            </a:lvl2pPr>
            <a:lvl3pPr marL="979414" indent="0">
              <a:buNone/>
              <a:defRPr sz="1285"/>
            </a:lvl3pPr>
            <a:lvl4pPr marL="1469121" indent="0">
              <a:buNone/>
              <a:defRPr sz="1071"/>
            </a:lvl4pPr>
            <a:lvl5pPr marL="1958828" indent="0">
              <a:buNone/>
              <a:defRPr sz="1071"/>
            </a:lvl5pPr>
            <a:lvl6pPr marL="2448535" indent="0">
              <a:buNone/>
              <a:defRPr sz="1071"/>
            </a:lvl6pPr>
            <a:lvl7pPr marL="2938242" indent="0">
              <a:buNone/>
              <a:defRPr sz="1071"/>
            </a:lvl7pPr>
            <a:lvl8pPr marL="3427948" indent="0">
              <a:buNone/>
              <a:defRPr sz="1071"/>
            </a:lvl8pPr>
            <a:lvl9pPr marL="3917655" indent="0">
              <a:buNone/>
              <a:defRPr sz="107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18/05/2022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8772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693" y="489691"/>
            <a:ext cx="3379266" cy="1713918"/>
          </a:xfrm>
        </p:spPr>
        <p:txBody>
          <a:bodyPr anchor="b"/>
          <a:lstStyle>
            <a:lvl1pPr>
              <a:defRPr sz="342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54302" y="1057598"/>
            <a:ext cx="5304234" cy="5219969"/>
          </a:xfrm>
        </p:spPr>
        <p:txBody>
          <a:bodyPr anchor="t"/>
          <a:lstStyle>
            <a:lvl1pPr marL="0" indent="0">
              <a:buNone/>
              <a:defRPr sz="3428"/>
            </a:lvl1pPr>
            <a:lvl2pPr marL="489707" indent="0">
              <a:buNone/>
              <a:defRPr sz="2999"/>
            </a:lvl2pPr>
            <a:lvl3pPr marL="979414" indent="0">
              <a:buNone/>
              <a:defRPr sz="2571"/>
            </a:lvl3pPr>
            <a:lvl4pPr marL="1469121" indent="0">
              <a:buNone/>
              <a:defRPr sz="2142"/>
            </a:lvl4pPr>
            <a:lvl5pPr marL="1958828" indent="0">
              <a:buNone/>
              <a:defRPr sz="2142"/>
            </a:lvl5pPr>
            <a:lvl6pPr marL="2448535" indent="0">
              <a:buNone/>
              <a:defRPr sz="2142"/>
            </a:lvl6pPr>
            <a:lvl7pPr marL="2938242" indent="0">
              <a:buNone/>
              <a:defRPr sz="2142"/>
            </a:lvl7pPr>
            <a:lvl8pPr marL="3427948" indent="0">
              <a:buNone/>
              <a:defRPr sz="2142"/>
            </a:lvl8pPr>
            <a:lvl9pPr marL="3917655" indent="0">
              <a:buNone/>
              <a:defRPr sz="2142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1693" y="2203609"/>
            <a:ext cx="3379266" cy="4082458"/>
          </a:xfrm>
        </p:spPr>
        <p:txBody>
          <a:bodyPr/>
          <a:lstStyle>
            <a:lvl1pPr marL="0" indent="0">
              <a:buNone/>
              <a:defRPr sz="1714"/>
            </a:lvl1pPr>
            <a:lvl2pPr marL="489707" indent="0">
              <a:buNone/>
              <a:defRPr sz="1500"/>
            </a:lvl2pPr>
            <a:lvl3pPr marL="979414" indent="0">
              <a:buNone/>
              <a:defRPr sz="1285"/>
            </a:lvl3pPr>
            <a:lvl4pPr marL="1469121" indent="0">
              <a:buNone/>
              <a:defRPr sz="1071"/>
            </a:lvl4pPr>
            <a:lvl5pPr marL="1958828" indent="0">
              <a:buNone/>
              <a:defRPr sz="1071"/>
            </a:lvl5pPr>
            <a:lvl6pPr marL="2448535" indent="0">
              <a:buNone/>
              <a:defRPr sz="1071"/>
            </a:lvl6pPr>
            <a:lvl7pPr marL="2938242" indent="0">
              <a:buNone/>
              <a:defRPr sz="1071"/>
            </a:lvl7pPr>
            <a:lvl8pPr marL="3427948" indent="0">
              <a:buNone/>
              <a:defRPr sz="1071"/>
            </a:lvl8pPr>
            <a:lvl9pPr marL="3917655" indent="0">
              <a:buNone/>
              <a:defRPr sz="107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18/05/2022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443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328" y="391074"/>
            <a:ext cx="9036844" cy="14197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328" y="1955363"/>
            <a:ext cx="9036844" cy="46605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8" y="6808065"/>
            <a:ext cx="2357438" cy="391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18136-D917-46AA-94D8-A8640C577D35}" type="datetimeFigureOut">
              <a:rPr lang="pt-BR" smtClean="0"/>
              <a:t>18/05/2022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0672" y="6808065"/>
            <a:ext cx="3536156" cy="391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99734" y="6808065"/>
            <a:ext cx="2357438" cy="391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9138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79414" rtl="0" eaLnBrk="1" latinLnBrk="0" hangingPunct="1">
        <a:lnSpc>
          <a:spcPct val="90000"/>
        </a:lnSpc>
        <a:spcBef>
          <a:spcPct val="0"/>
        </a:spcBef>
        <a:buNone/>
        <a:defRPr sz="47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4853" indent="-244853" algn="l" defTabSz="979414" rtl="0" eaLnBrk="1" latinLnBrk="0" hangingPunct="1">
        <a:lnSpc>
          <a:spcPct val="90000"/>
        </a:lnSpc>
        <a:spcBef>
          <a:spcPts val="1071"/>
        </a:spcBef>
        <a:buFont typeface="Arial" panose="020B0604020202020204" pitchFamily="34" charset="0"/>
        <a:buChar char="•"/>
        <a:defRPr sz="2999" kern="1200">
          <a:solidFill>
            <a:schemeClr val="tx1"/>
          </a:solidFill>
          <a:latin typeface="+mn-lt"/>
          <a:ea typeface="+mn-ea"/>
          <a:cs typeface="+mn-cs"/>
        </a:defRPr>
      </a:lvl1pPr>
      <a:lvl2pPr marL="734560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2571" kern="1200">
          <a:solidFill>
            <a:schemeClr val="tx1"/>
          </a:solidFill>
          <a:latin typeface="+mn-lt"/>
          <a:ea typeface="+mn-ea"/>
          <a:cs typeface="+mn-cs"/>
        </a:defRPr>
      </a:lvl2pPr>
      <a:lvl3pPr marL="1224267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3pPr>
      <a:lvl4pPr marL="1713974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4pPr>
      <a:lvl5pPr marL="2203681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5pPr>
      <a:lvl6pPr marL="2693388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6pPr>
      <a:lvl7pPr marL="3183095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7pPr>
      <a:lvl8pPr marL="3672802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8pPr>
      <a:lvl9pPr marL="4162509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1pPr>
      <a:lvl2pPr marL="489707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79414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3pPr>
      <a:lvl4pPr marL="1469121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4pPr>
      <a:lvl5pPr marL="1958828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5pPr>
      <a:lvl6pPr marL="2448535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6pPr>
      <a:lvl7pPr marL="2938242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7pPr>
      <a:lvl8pPr marL="3427948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8pPr>
      <a:lvl9pPr marL="3917655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costa@ifsp.edu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57;p13">
            <a:extLst>
              <a:ext uri="{FF2B5EF4-FFF2-40B4-BE49-F238E27FC236}">
                <a16:creationId xmlns:a16="http://schemas.microsoft.com/office/drawing/2014/main" id="{393B59DF-93CF-4E74-B484-703E22D505ED}"/>
              </a:ext>
            </a:extLst>
          </p:cNvPr>
          <p:cNvSpPr txBox="1"/>
          <p:nvPr/>
        </p:nvSpPr>
        <p:spPr>
          <a:xfrm>
            <a:off x="796264" y="2467333"/>
            <a:ext cx="9101540" cy="775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758" tIns="104758" rIns="104758" bIns="104758" anchor="t" anchorCtr="0">
            <a:spAutoFit/>
          </a:bodyPr>
          <a:lstStyle/>
          <a:p>
            <a:pPr algn="ctr"/>
            <a:r>
              <a:rPr lang="pt-BR" sz="3667" dirty="0"/>
              <a:t> </a:t>
            </a:r>
            <a:endParaRPr sz="3437" b="1" dirty="0"/>
          </a:p>
        </p:txBody>
      </p:sp>
      <p:sp>
        <p:nvSpPr>
          <p:cNvPr id="10" name="Google Shape;59;p13">
            <a:extLst>
              <a:ext uri="{FF2B5EF4-FFF2-40B4-BE49-F238E27FC236}">
                <a16:creationId xmlns:a16="http://schemas.microsoft.com/office/drawing/2014/main" id="{B3692A97-698A-4A06-9575-4DD96547DA5E}"/>
              </a:ext>
            </a:extLst>
          </p:cNvPr>
          <p:cNvSpPr txBox="1"/>
          <p:nvPr/>
        </p:nvSpPr>
        <p:spPr>
          <a:xfrm>
            <a:off x="1612490" y="3421062"/>
            <a:ext cx="6840946" cy="1458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758" tIns="104758" rIns="104758" bIns="104758" anchor="t" anchorCtr="0">
            <a:spAutoFit/>
          </a:bodyPr>
          <a:lstStyle/>
          <a:p>
            <a:pPr indent="515856" algn="ctr">
              <a:lnSpc>
                <a:spcPct val="150000"/>
              </a:lnSpc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Prof. Dr. Cesar da Costa </a:t>
            </a:r>
          </a:p>
          <a:p>
            <a:pPr indent="515856" algn="ctr">
              <a:lnSpc>
                <a:spcPct val="150000"/>
              </a:lnSpc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E-mail:</a:t>
            </a: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ccosta@ifsp.edu.br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15856" algn="ctr">
              <a:lnSpc>
                <a:spcPct val="150000"/>
              </a:lnSpc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Site: www.professorcesarcosta.com.br </a:t>
            </a:r>
            <a:endParaRPr lang="pt-B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ED40F89C-EE0F-408F-92CA-D5435003F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553196"/>
              </p:ext>
            </p:extLst>
          </p:nvPr>
        </p:nvGraphicFramePr>
        <p:xfrm>
          <a:off x="1212569" y="388004"/>
          <a:ext cx="8268929" cy="1334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68929">
                  <a:extLst>
                    <a:ext uri="{9D8B030D-6E8A-4147-A177-3AD203B41FA5}">
                      <a16:colId xmlns:a16="http://schemas.microsoft.com/office/drawing/2014/main" val="11600888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Introdução ao Desenvolvimento de Projetos</a:t>
                      </a:r>
                    </a:p>
                  </a:txBody>
                  <a:tcPr marL="118745" marR="118745" marT="118745" marB="11874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4951084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0DE7064A-73D5-433E-ADF5-8E3F7E675D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6225" y="3924300"/>
            <a:ext cx="10477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A6825E2B-F339-40CF-B782-61534647C20D}"/>
              </a:ext>
            </a:extLst>
          </p:cNvPr>
          <p:cNvCxnSpPr>
            <a:endCxn id="9" idx="3"/>
          </p:cNvCxnSpPr>
          <p:nvPr/>
        </p:nvCxnSpPr>
        <p:spPr>
          <a:xfrm>
            <a:off x="924232" y="2855275"/>
            <a:ext cx="897357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3">
            <a:extLst>
              <a:ext uri="{FF2B5EF4-FFF2-40B4-BE49-F238E27FC236}">
                <a16:creationId xmlns:a16="http://schemas.microsoft.com/office/drawing/2014/main" id="{E4CD111E-D738-4CE1-8DB0-9A4DFC3C29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006" y="6231410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 Box 6">
            <a:extLst>
              <a:ext uri="{FF2B5EF4-FFF2-40B4-BE49-F238E27FC236}">
                <a16:creationId xmlns:a16="http://schemas.microsoft.com/office/drawing/2014/main" id="{AC6B3786-5F57-4556-95A1-32E725ACA9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342" y="1995179"/>
            <a:ext cx="56633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pt-BR" altLang="pt-BR" sz="1800" dirty="0"/>
              <a:t> </a:t>
            </a:r>
            <a:r>
              <a:rPr lang="pt-BR" altLang="pt-BR" sz="2000" dirty="0"/>
              <a:t>Apresentação de Trabalho 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DBA5759-6218-C405-62FF-F5B3C53733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1385" y="741338"/>
            <a:ext cx="9333031" cy="848458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pt-BR" altLang="pt-BR" sz="1928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altLang="pt-BR" sz="2571">
                <a:latin typeface="Times New Roman" panose="02020603050405020304" pitchFamily="18" charset="0"/>
                <a:cs typeface="Times New Roman" panose="02020603050405020304" pitchFamily="18" charset="0"/>
              </a:rPr>
              <a:t>ATIVIDADE FINAL INDEP[N2] – Introdução ao Desenvolvimento de Projetos  </a:t>
            </a:r>
            <a:br>
              <a:rPr lang="pt-BR" altLang="pt-BR" sz="1928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altLang="pt-BR" sz="2999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10129303-FFBF-AB56-84EC-7BA94EDBEDB1}"/>
              </a:ext>
            </a:extLst>
          </p:cNvPr>
          <p:cNvSpPr txBox="1"/>
          <p:nvPr/>
        </p:nvSpPr>
        <p:spPr>
          <a:xfrm>
            <a:off x="918250" y="2448455"/>
            <a:ext cx="9217409" cy="335585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67280" indent="-367280">
              <a:buFontTx/>
              <a:buAutoNum type="arabicPeriod"/>
              <a:defRPr/>
            </a:pPr>
            <a:r>
              <a:rPr lang="pt-BR" sz="1928" dirty="0"/>
              <a:t>Grupo de até 05 alunos ou individual;</a:t>
            </a:r>
          </a:p>
          <a:p>
            <a:pPr marL="367280" indent="-367280">
              <a:buFontTx/>
              <a:buAutoNum type="arabicPeriod"/>
              <a:defRPr/>
            </a:pPr>
            <a:endParaRPr lang="pt-BR" sz="1928" dirty="0"/>
          </a:p>
          <a:p>
            <a:pPr marL="367280" indent="-367280">
              <a:buFontTx/>
              <a:buAutoNum type="arabicPeriod"/>
              <a:defRPr/>
            </a:pPr>
            <a:r>
              <a:rPr lang="pt-BR" sz="1928" dirty="0"/>
              <a:t>A apresentação constará da apresentação de slides (no máximo 6 slides) ;</a:t>
            </a:r>
          </a:p>
          <a:p>
            <a:pPr marL="367280" indent="-367280">
              <a:buFontTx/>
              <a:buAutoNum type="arabicPeriod"/>
              <a:defRPr/>
            </a:pPr>
            <a:endParaRPr lang="pt-BR" sz="1928" dirty="0"/>
          </a:p>
          <a:p>
            <a:pPr marL="367280" indent="-367280">
              <a:buFontTx/>
              <a:buAutoNum type="arabicPeriod"/>
              <a:defRPr/>
            </a:pPr>
            <a:r>
              <a:rPr lang="pt-BR" sz="1928" dirty="0"/>
              <a:t>A ordem de apresentação dos grupos deverá seguir a lista apresentada a seguir;</a:t>
            </a:r>
          </a:p>
          <a:p>
            <a:pPr marL="367280" indent="-367280">
              <a:buFontTx/>
              <a:buAutoNum type="arabicPeriod"/>
              <a:defRPr/>
            </a:pPr>
            <a:endParaRPr lang="pt-BR" sz="1928" dirty="0"/>
          </a:p>
          <a:p>
            <a:pPr marL="367280" indent="-367280">
              <a:buFontTx/>
              <a:buAutoNum type="arabicPeriod"/>
              <a:defRPr/>
            </a:pPr>
            <a:r>
              <a:rPr lang="pt-BR" sz="1928" dirty="0"/>
              <a:t>Não há necessidade de elaboração de relatório.</a:t>
            </a:r>
          </a:p>
          <a:p>
            <a:pPr marL="367280" indent="-367280">
              <a:buFontTx/>
              <a:buAutoNum type="arabicPeriod"/>
              <a:defRPr/>
            </a:pPr>
            <a:endParaRPr lang="pt-BR" sz="1928" dirty="0"/>
          </a:p>
          <a:p>
            <a:pPr marL="367280" indent="-367280">
              <a:buFontTx/>
              <a:buAutoNum type="arabicPeriod"/>
              <a:defRPr/>
            </a:pPr>
            <a:r>
              <a:rPr lang="pt-BR" sz="1928" dirty="0"/>
              <a:t>O trabalho poderá ser apresentado até o dia 30/06 impreterivelmente.</a:t>
            </a:r>
          </a:p>
          <a:p>
            <a:pPr marL="367280" indent="-367280">
              <a:buFontTx/>
              <a:buAutoNum type="arabicPeriod"/>
              <a:defRPr/>
            </a:pPr>
            <a:endParaRPr lang="pt-BR" sz="1928" dirty="0"/>
          </a:p>
          <a:p>
            <a:pPr>
              <a:defRPr/>
            </a:pPr>
            <a:endParaRPr lang="pt-BR" sz="1928" dirty="0"/>
          </a:p>
        </p:txBody>
      </p:sp>
      <p:sp>
        <p:nvSpPr>
          <p:cNvPr id="9220" name="CaixaDeTexto 2">
            <a:extLst>
              <a:ext uri="{FF2B5EF4-FFF2-40B4-BE49-F238E27FC236}">
                <a16:creationId xmlns:a16="http://schemas.microsoft.com/office/drawing/2014/main" id="{2E2B77AB-8B43-895E-3BCF-64276F0F34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331" y="1744524"/>
            <a:ext cx="4704773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1928"/>
              <a:t>Apresentação: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aixaDeTexto 2">
            <a:extLst>
              <a:ext uri="{FF2B5EF4-FFF2-40B4-BE49-F238E27FC236}">
                <a16:creationId xmlns:a16="http://schemas.microsoft.com/office/drawing/2014/main" id="{1F8A7BDC-5968-FD68-5ECC-481C5F0BE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707" y="1664610"/>
            <a:ext cx="7559602" cy="68570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lang="pt-BR" sz="1928" b="1" dirty="0">
                <a:ea typeface="Times New Roman" panose="02020603050405020304" pitchFamily="18" charset="0"/>
              </a:rPr>
              <a:t>Lista dos Grupos, Temas e Dia da Apresentação</a:t>
            </a:r>
            <a:endParaRPr lang="pt-BR" sz="1928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ClrTx/>
              <a:buSzTx/>
              <a:buNone/>
              <a:defRPr/>
            </a:pPr>
            <a:endParaRPr lang="pt-BR" altLang="pt-BR" sz="1928" dirty="0"/>
          </a:p>
        </p:txBody>
      </p:sp>
      <p:sp>
        <p:nvSpPr>
          <p:cNvPr id="11267" name="CaixaDeTexto 6">
            <a:extLst>
              <a:ext uri="{FF2B5EF4-FFF2-40B4-BE49-F238E27FC236}">
                <a16:creationId xmlns:a16="http://schemas.microsoft.com/office/drawing/2014/main" id="{6D5BF7C4-BE0A-DDFC-4BA7-265196254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978" y="773644"/>
            <a:ext cx="8868845" cy="48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>
                <a:latin typeface="Times New Roman" panose="02020603050405020304" pitchFamily="18" charset="0"/>
                <a:cs typeface="Times New Roman" panose="02020603050405020304" pitchFamily="18" charset="0"/>
              </a:rPr>
              <a:t>ATIVIDADE FINAL INDEP[N2]  </a:t>
            </a:r>
            <a:endParaRPr lang="pt-BR" altLang="pt-BR" sz="2571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849DD11-CCE6-4E91-6FF8-7DC22A4514AB}"/>
              </a:ext>
            </a:extLst>
          </p:cNvPr>
          <p:cNvSpPr txBox="1"/>
          <p:nvPr/>
        </p:nvSpPr>
        <p:spPr>
          <a:xfrm>
            <a:off x="688706" y="2207009"/>
            <a:ext cx="8714117" cy="55872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06067" indent="-306067">
              <a:lnSpc>
                <a:spcPct val="107000"/>
              </a:lnSpc>
              <a:spcAft>
                <a:spcPts val="857"/>
              </a:spcAft>
              <a:buFont typeface="Wingdings" panose="05000000000000000000" pitchFamily="2" charset="2"/>
              <a:buChar char="q"/>
              <a:defRPr/>
            </a:pPr>
            <a:r>
              <a:rPr lang="pt-BR" sz="1928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Grupo A – Processos Industriais ( Apresentação dia 26/05/05).</a:t>
            </a:r>
            <a:endParaRPr lang="pt-BR" sz="1928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57"/>
              </a:spcAft>
              <a:defRPr/>
            </a:pPr>
            <a:r>
              <a:rPr lang="pt-BR" sz="1928" dirty="0">
                <a:ea typeface="Calibri" panose="020F0502020204030204" pitchFamily="34" charset="0"/>
                <a:cs typeface="Times New Roman" panose="02020603050405020304" pitchFamily="18" charset="0"/>
              </a:rPr>
              <a:t>Alexandre Ruiz</a:t>
            </a:r>
          </a:p>
          <a:p>
            <a:pPr>
              <a:lnSpc>
                <a:spcPct val="107000"/>
              </a:lnSpc>
              <a:spcAft>
                <a:spcPts val="857"/>
              </a:spcAft>
              <a:defRPr/>
            </a:pPr>
            <a:r>
              <a:rPr lang="pt-BR" sz="1928" dirty="0">
                <a:ea typeface="Calibri" panose="020F0502020204030204" pitchFamily="34" charset="0"/>
                <a:cs typeface="Times New Roman" panose="02020603050405020304" pitchFamily="18" charset="0"/>
              </a:rPr>
              <a:t>Bruno Aquino </a:t>
            </a:r>
            <a:r>
              <a:rPr lang="pt-BR" sz="1928" dirty="0" err="1">
                <a:ea typeface="Calibri" panose="020F0502020204030204" pitchFamily="34" charset="0"/>
                <a:cs typeface="Times New Roman" panose="02020603050405020304" pitchFamily="18" charset="0"/>
              </a:rPr>
              <a:t>Acraini</a:t>
            </a:r>
            <a:endParaRPr lang="pt-BR" sz="1928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57"/>
              </a:spcAft>
              <a:defRPr/>
            </a:pPr>
            <a:r>
              <a:rPr lang="pt-BR" sz="1928" dirty="0">
                <a:ea typeface="Calibri" panose="020F0502020204030204" pitchFamily="34" charset="0"/>
                <a:cs typeface="Times New Roman" panose="02020603050405020304" pitchFamily="18" charset="0"/>
              </a:rPr>
              <a:t>Dener Ariel Mamani Gomez</a:t>
            </a:r>
          </a:p>
          <a:p>
            <a:pPr>
              <a:lnSpc>
                <a:spcPct val="107000"/>
              </a:lnSpc>
              <a:spcAft>
                <a:spcPts val="857"/>
              </a:spcAft>
              <a:defRPr/>
            </a:pPr>
            <a:r>
              <a:rPr lang="pt-BR" sz="1928" dirty="0">
                <a:ea typeface="Calibri" panose="020F0502020204030204" pitchFamily="34" charset="0"/>
                <a:cs typeface="Times New Roman" panose="02020603050405020304" pitchFamily="18" charset="0"/>
              </a:rPr>
              <a:t>Diego Xavier Moraes</a:t>
            </a:r>
            <a:r>
              <a:rPr lang="pt-BR" sz="1928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1928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6067" indent="-306067">
              <a:lnSpc>
                <a:spcPct val="107000"/>
              </a:lnSpc>
              <a:spcAft>
                <a:spcPts val="857"/>
              </a:spcAft>
              <a:buFont typeface="Wingdings" panose="05000000000000000000" pitchFamily="2" charset="2"/>
              <a:buChar char="q"/>
              <a:defRPr/>
            </a:pPr>
            <a:r>
              <a:rPr lang="pt-BR" sz="1928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1928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Grupo B – Sistemas de Automação da Produção (Apresentação dia 26/05). </a:t>
            </a:r>
            <a:endParaRPr lang="pt-BR" sz="1928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57"/>
              </a:spcAft>
              <a:defRPr/>
            </a:pPr>
            <a:r>
              <a:rPr lang="pt-BR" sz="1928" dirty="0">
                <a:ea typeface="Calibri" panose="020F0502020204030204" pitchFamily="34" charset="0"/>
                <a:cs typeface="Times New Roman" panose="02020603050405020304" pitchFamily="18" charset="0"/>
              </a:rPr>
              <a:t>Fabio Fernandes Bezerra</a:t>
            </a:r>
          </a:p>
          <a:p>
            <a:pPr>
              <a:lnSpc>
                <a:spcPct val="107000"/>
              </a:lnSpc>
              <a:spcAft>
                <a:spcPts val="857"/>
              </a:spcAft>
              <a:defRPr/>
            </a:pPr>
            <a:r>
              <a:rPr lang="pt-BR" sz="1928" dirty="0">
                <a:ea typeface="Calibri" panose="020F0502020204030204" pitchFamily="34" charset="0"/>
                <a:cs typeface="Times New Roman" panose="02020603050405020304" pitchFamily="18" charset="0"/>
              </a:rPr>
              <a:t>Gabriel Picoli </a:t>
            </a:r>
            <a:r>
              <a:rPr lang="pt-BR" sz="1928" dirty="0" err="1">
                <a:ea typeface="Calibri" panose="020F0502020204030204" pitchFamily="34" charset="0"/>
                <a:cs typeface="Times New Roman" panose="02020603050405020304" pitchFamily="18" charset="0"/>
              </a:rPr>
              <a:t>Belato</a:t>
            </a:r>
            <a:endParaRPr lang="pt-BR" sz="1928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57"/>
              </a:spcAft>
              <a:defRPr/>
            </a:pPr>
            <a:r>
              <a:rPr lang="pt-BR" sz="1928" dirty="0">
                <a:ea typeface="Calibri" panose="020F0502020204030204" pitchFamily="34" charset="0"/>
                <a:cs typeface="Times New Roman" panose="02020603050405020304" pitchFamily="18" charset="0"/>
              </a:rPr>
              <a:t>Janeth Mamani </a:t>
            </a:r>
            <a:r>
              <a:rPr lang="pt-BR" sz="1928" dirty="0" err="1">
                <a:ea typeface="Calibri" panose="020F0502020204030204" pitchFamily="34" charset="0"/>
                <a:cs typeface="Times New Roman" panose="02020603050405020304" pitchFamily="18" charset="0"/>
              </a:rPr>
              <a:t>Sacari</a:t>
            </a:r>
            <a:endParaRPr lang="pt-BR" sz="1928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57"/>
              </a:spcAft>
              <a:defRPr/>
            </a:pPr>
            <a:r>
              <a:rPr lang="pt-BR" sz="1928" dirty="0">
                <a:ea typeface="Calibri" panose="020F0502020204030204" pitchFamily="34" charset="0"/>
                <a:cs typeface="Times New Roman" panose="02020603050405020304" pitchFamily="18" charset="0"/>
              </a:rPr>
              <a:t>Jonathas Santos Mendes</a:t>
            </a:r>
          </a:p>
          <a:p>
            <a:pPr>
              <a:lnSpc>
                <a:spcPct val="107000"/>
              </a:lnSpc>
              <a:spcAft>
                <a:spcPts val="857"/>
              </a:spcAft>
              <a:defRPr/>
            </a:pPr>
            <a:r>
              <a:rPr lang="pt-BR" sz="1928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1928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57"/>
              </a:spcAft>
              <a:defRPr/>
            </a:pPr>
            <a:r>
              <a:rPr lang="pt-BR" sz="1928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1928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57"/>
              </a:spcAft>
              <a:defRPr/>
            </a:pPr>
            <a:r>
              <a:rPr lang="pt-BR" sz="1928" dirty="0">
                <a:solidFill>
                  <a:srgbClr val="4E5A66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1928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aixaDeTexto 2">
            <a:extLst>
              <a:ext uri="{FF2B5EF4-FFF2-40B4-BE49-F238E27FC236}">
                <a16:creationId xmlns:a16="http://schemas.microsoft.com/office/drawing/2014/main" id="{AF799801-3B00-FBD0-10C5-CD181FB1A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821" y="1064177"/>
            <a:ext cx="7559602" cy="68570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lang="pt-BR" sz="1928" b="1" dirty="0">
                <a:ea typeface="Times New Roman" panose="02020603050405020304" pitchFamily="18" charset="0"/>
              </a:rPr>
              <a:t>Lista dos Grupos, Temas e Dia da Apresentação</a:t>
            </a:r>
            <a:endParaRPr lang="pt-BR" sz="1928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ClrTx/>
              <a:buSzTx/>
              <a:buNone/>
              <a:defRPr/>
            </a:pPr>
            <a:endParaRPr lang="pt-BR" altLang="pt-BR" sz="1928" dirty="0"/>
          </a:p>
        </p:txBody>
      </p:sp>
      <p:sp>
        <p:nvSpPr>
          <p:cNvPr id="13315" name="CaixaDeTexto 6">
            <a:extLst>
              <a:ext uri="{FF2B5EF4-FFF2-40B4-BE49-F238E27FC236}">
                <a16:creationId xmlns:a16="http://schemas.microsoft.com/office/drawing/2014/main" id="{A2A45735-2BDB-BBD2-3F1B-877B4B4C6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977" y="379689"/>
            <a:ext cx="8868845" cy="48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ATIVIDADE FINAL INDEP[N2] </a:t>
            </a:r>
            <a:endParaRPr lang="pt-BR" altLang="pt-BR" sz="2571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D8BECF94-86BD-83C6-7DD3-4CAB806D3828}"/>
              </a:ext>
            </a:extLst>
          </p:cNvPr>
          <p:cNvSpPr txBox="1"/>
          <p:nvPr/>
        </p:nvSpPr>
        <p:spPr>
          <a:xfrm>
            <a:off x="725670" y="1749878"/>
            <a:ext cx="8328145" cy="645189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06067" indent="-306067">
              <a:lnSpc>
                <a:spcPct val="107000"/>
              </a:lnSpc>
              <a:spcAft>
                <a:spcPts val="857"/>
              </a:spcAft>
              <a:buFont typeface="Wingdings" panose="05000000000000000000" pitchFamily="2" charset="2"/>
              <a:buChar char="q"/>
              <a:defRPr/>
            </a:pPr>
            <a:r>
              <a:rPr lang="pt-BR" sz="1928" b="1" dirty="0">
                <a:ea typeface="Times New Roman" panose="02020603050405020304" pitchFamily="18" charset="0"/>
                <a:cs typeface="Arial" panose="020B0604020202020204" pitchFamily="34" charset="0"/>
              </a:rPr>
              <a:t>Grupo C – Sistemas CAD/CAM/CAE na Industria (Apresentação dia 02/06).</a:t>
            </a:r>
          </a:p>
          <a:p>
            <a:pPr>
              <a:lnSpc>
                <a:spcPct val="107000"/>
              </a:lnSpc>
              <a:spcAft>
                <a:spcPts val="857"/>
              </a:spcAft>
              <a:defRPr/>
            </a:pPr>
            <a:r>
              <a:rPr lang="pt-BR" sz="1800" b="0" i="0" u="none" strike="noStrike" dirty="0">
                <a:effectLst/>
                <a:latin typeface="Arial" panose="020B0604020202020204" pitchFamily="34" charset="0"/>
              </a:rPr>
              <a:t>Carlos </a:t>
            </a:r>
            <a:r>
              <a:rPr lang="pt-BR" sz="1800" b="0" i="0" u="none" strike="noStrike" dirty="0" err="1">
                <a:effectLst/>
                <a:latin typeface="Arial" panose="020B0604020202020204" pitchFamily="34" charset="0"/>
              </a:rPr>
              <a:t>Andre</a:t>
            </a:r>
            <a:r>
              <a:rPr lang="pt-BR" sz="1800" b="0" i="0" u="none" strike="noStrike" dirty="0">
                <a:effectLst/>
                <a:latin typeface="Arial" panose="020B0604020202020204" pitchFamily="34" charset="0"/>
              </a:rPr>
              <a:t> Fortes da Rocha</a:t>
            </a:r>
          </a:p>
          <a:p>
            <a:pPr>
              <a:lnSpc>
                <a:spcPct val="107000"/>
              </a:lnSpc>
              <a:spcAft>
                <a:spcPts val="857"/>
              </a:spcAft>
              <a:defRPr/>
            </a:pPr>
            <a:r>
              <a:rPr lang="pt-BR" sz="2000" dirty="0" err="1"/>
              <a:t>Nathaly</a:t>
            </a:r>
            <a:r>
              <a:rPr lang="pt-BR" sz="2000" dirty="0"/>
              <a:t> dos Santos Mendes</a:t>
            </a:r>
            <a:endParaRPr lang="pt-BR" dirty="0">
              <a:latin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57"/>
              </a:spcAft>
              <a:defRPr/>
            </a:pPr>
            <a:r>
              <a:rPr lang="pt-BR" sz="2000" dirty="0"/>
              <a:t>Renato Agostinho Silva </a:t>
            </a:r>
          </a:p>
          <a:p>
            <a:pPr>
              <a:lnSpc>
                <a:spcPct val="107000"/>
              </a:lnSpc>
              <a:spcAft>
                <a:spcPts val="857"/>
              </a:spcAft>
              <a:defRPr/>
            </a:pPr>
            <a:r>
              <a:rPr lang="pt-BR" sz="1928" dirty="0">
                <a:ea typeface="Times New Roman" panose="02020603050405020304" pitchFamily="18" charset="0"/>
                <a:cs typeface="Arial" panose="020B0604020202020204" pitchFamily="34" charset="0"/>
              </a:rPr>
              <a:t>Luan Sergio Moreira</a:t>
            </a:r>
          </a:p>
          <a:p>
            <a:pPr marL="306067" indent="-306067">
              <a:lnSpc>
                <a:spcPct val="107000"/>
              </a:lnSpc>
              <a:spcAft>
                <a:spcPts val="857"/>
              </a:spcAft>
              <a:buFont typeface="Wingdings" panose="05000000000000000000" pitchFamily="2" charset="2"/>
              <a:buChar char="q"/>
              <a:defRPr/>
            </a:pPr>
            <a:endParaRPr lang="pt-BR" sz="1928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06067" indent="-306067">
              <a:lnSpc>
                <a:spcPct val="107000"/>
              </a:lnSpc>
              <a:spcAft>
                <a:spcPts val="857"/>
              </a:spcAft>
              <a:buFont typeface="Wingdings" panose="05000000000000000000" pitchFamily="2" charset="2"/>
              <a:buChar char="q"/>
              <a:defRPr/>
            </a:pPr>
            <a:r>
              <a:rPr lang="pt-BR" sz="1928" b="1" dirty="0">
                <a:ea typeface="Times New Roman" panose="02020603050405020304" pitchFamily="18" charset="0"/>
                <a:cs typeface="Arial" panose="020B0604020202020204" pitchFamily="34" charset="0"/>
              </a:rPr>
              <a:t>Grupo D – Industria 4.0 versus Industria 3.0 (Apresentação dia  02/06)</a:t>
            </a:r>
            <a:endParaRPr lang="pt-BR" sz="1928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57"/>
              </a:spcAft>
              <a:defRPr/>
            </a:pPr>
            <a:r>
              <a:rPr lang="pt-BR" sz="1928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Helena Rodrigues Prudêncio</a:t>
            </a:r>
          </a:p>
          <a:p>
            <a:pPr>
              <a:lnSpc>
                <a:spcPct val="107000"/>
              </a:lnSpc>
              <a:spcAft>
                <a:spcPts val="857"/>
              </a:spcAft>
              <a:defRPr/>
            </a:pPr>
            <a:r>
              <a:rPr lang="pt-BR" sz="1928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Pedro Henrique Freires dos Santos</a:t>
            </a:r>
          </a:p>
          <a:p>
            <a:pPr>
              <a:lnSpc>
                <a:spcPct val="107000"/>
              </a:lnSpc>
              <a:spcAft>
                <a:spcPts val="857"/>
              </a:spcAft>
              <a:defRPr/>
            </a:pPr>
            <a:endParaRPr lang="pt-BR" sz="1928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57"/>
              </a:spcAft>
              <a:defRPr/>
            </a:pPr>
            <a:endParaRPr lang="pt-BR" sz="1928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57"/>
              </a:spcAft>
              <a:defRPr/>
            </a:pPr>
            <a:r>
              <a:rPr lang="pt-BR" sz="1928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pt-BR" sz="1928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57"/>
              </a:spcAft>
              <a:defRPr/>
            </a:pPr>
            <a:endParaRPr lang="pt-BR" sz="1928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57"/>
              </a:spcAft>
              <a:defRPr/>
            </a:pPr>
            <a:r>
              <a:rPr lang="pt-BR" sz="1928" dirty="0">
                <a:solidFill>
                  <a:srgbClr val="4E5A66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1928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pt-BR" sz="1928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aixaDeTexto 2">
            <a:extLst>
              <a:ext uri="{FF2B5EF4-FFF2-40B4-BE49-F238E27FC236}">
                <a16:creationId xmlns:a16="http://schemas.microsoft.com/office/drawing/2014/main" id="{AF799801-3B00-FBD0-10C5-CD181FB1A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492" y="967245"/>
            <a:ext cx="7559602" cy="68570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lang="pt-BR" sz="1928" b="1" dirty="0">
                <a:ea typeface="Times New Roman" panose="02020603050405020304" pitchFamily="18" charset="0"/>
              </a:rPr>
              <a:t>Lista dos Grupos, Temas e Dia da Apresentação</a:t>
            </a:r>
            <a:endParaRPr lang="pt-BR" sz="1928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ClrTx/>
              <a:buSzTx/>
              <a:buNone/>
              <a:defRPr/>
            </a:pPr>
            <a:endParaRPr lang="pt-BR" altLang="pt-BR" sz="1928" dirty="0"/>
          </a:p>
        </p:txBody>
      </p:sp>
      <p:sp>
        <p:nvSpPr>
          <p:cNvPr id="13315" name="CaixaDeTexto 6">
            <a:extLst>
              <a:ext uri="{FF2B5EF4-FFF2-40B4-BE49-F238E27FC236}">
                <a16:creationId xmlns:a16="http://schemas.microsoft.com/office/drawing/2014/main" id="{A2A45735-2BDB-BBD2-3F1B-877B4B4C6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492" y="379688"/>
            <a:ext cx="8868845" cy="48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ATIVIDADE FINAL INDEP[N2] </a:t>
            </a:r>
            <a:endParaRPr lang="pt-BR" altLang="pt-BR" sz="2571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D8BECF94-86BD-83C6-7DD3-4CAB806D3828}"/>
              </a:ext>
            </a:extLst>
          </p:cNvPr>
          <p:cNvSpPr txBox="1"/>
          <p:nvPr/>
        </p:nvSpPr>
        <p:spPr>
          <a:xfrm>
            <a:off x="610492" y="1652946"/>
            <a:ext cx="8328145" cy="77478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06067" indent="-306067">
              <a:lnSpc>
                <a:spcPct val="107000"/>
              </a:lnSpc>
              <a:spcAft>
                <a:spcPts val="857"/>
              </a:spcAft>
              <a:buFont typeface="Wingdings" panose="05000000000000000000" pitchFamily="2" charset="2"/>
              <a:buChar char="q"/>
              <a:defRPr/>
            </a:pPr>
            <a:r>
              <a:rPr lang="pt-BR" sz="1928" b="1" dirty="0">
                <a:ea typeface="Times New Roman" panose="02020603050405020304" pitchFamily="18" charset="0"/>
                <a:cs typeface="Arial" panose="020B0604020202020204" pitchFamily="34" charset="0"/>
              </a:rPr>
              <a:t>Grupo E – Automação versus Mecanização (Apresentação dia 09/06).</a:t>
            </a:r>
          </a:p>
          <a:p>
            <a:pPr>
              <a:lnSpc>
                <a:spcPct val="107000"/>
              </a:lnSpc>
              <a:spcAft>
                <a:spcPts val="857"/>
              </a:spcAft>
              <a:defRPr/>
            </a:pPr>
            <a:r>
              <a:rPr lang="pt-BR" sz="1928" dirty="0">
                <a:ea typeface="Times New Roman" panose="02020603050405020304" pitchFamily="18" charset="0"/>
                <a:cs typeface="Arial" panose="020B0604020202020204" pitchFamily="34" charset="0"/>
              </a:rPr>
              <a:t>Bruno Aquino </a:t>
            </a:r>
            <a:r>
              <a:rPr lang="pt-BR" sz="1928" dirty="0" err="1">
                <a:ea typeface="Times New Roman" panose="02020603050405020304" pitchFamily="18" charset="0"/>
                <a:cs typeface="Arial" panose="020B0604020202020204" pitchFamily="34" charset="0"/>
              </a:rPr>
              <a:t>Acraini</a:t>
            </a:r>
            <a:endParaRPr lang="pt-BR" sz="1928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57"/>
              </a:spcAft>
              <a:defRPr/>
            </a:pPr>
            <a:r>
              <a:rPr lang="pt-BR" sz="1928" dirty="0" err="1">
                <a:ea typeface="Times New Roman" panose="02020603050405020304" pitchFamily="18" charset="0"/>
                <a:cs typeface="Arial" panose="020B0604020202020204" pitchFamily="34" charset="0"/>
              </a:rPr>
              <a:t>Kamilla</a:t>
            </a:r>
            <a:r>
              <a:rPr lang="pt-BR" sz="1928" dirty="0">
                <a:ea typeface="Times New Roman" panose="02020603050405020304" pitchFamily="18" charset="0"/>
                <a:cs typeface="Arial" panose="020B0604020202020204" pitchFamily="34" charset="0"/>
              </a:rPr>
              <a:t> Souza </a:t>
            </a:r>
            <a:r>
              <a:rPr lang="pt-BR" sz="1928" dirty="0" err="1">
                <a:ea typeface="Times New Roman" panose="02020603050405020304" pitchFamily="18" charset="0"/>
                <a:cs typeface="Arial" panose="020B0604020202020204" pitchFamily="34" charset="0"/>
              </a:rPr>
              <a:t>Soutelo</a:t>
            </a:r>
            <a:r>
              <a:rPr lang="pt-BR" sz="1928" dirty="0">
                <a:ea typeface="Times New Roman" panose="02020603050405020304" pitchFamily="18" charset="0"/>
                <a:cs typeface="Arial" panose="020B0604020202020204" pitchFamily="34" charset="0"/>
              </a:rPr>
              <a:t> de Souza</a:t>
            </a:r>
          </a:p>
          <a:p>
            <a:pPr>
              <a:lnSpc>
                <a:spcPct val="107000"/>
              </a:lnSpc>
              <a:spcAft>
                <a:spcPts val="857"/>
              </a:spcAft>
              <a:defRPr/>
            </a:pPr>
            <a:r>
              <a:rPr lang="pt-BR" sz="1928" dirty="0" err="1">
                <a:ea typeface="Times New Roman" panose="02020603050405020304" pitchFamily="18" charset="0"/>
                <a:cs typeface="Arial" panose="020B0604020202020204" pitchFamily="34" charset="0"/>
              </a:rPr>
              <a:t>Kerylli</a:t>
            </a:r>
            <a:r>
              <a:rPr lang="pt-BR" sz="1928" dirty="0">
                <a:ea typeface="Times New Roman" panose="02020603050405020304" pitchFamily="18" charset="0"/>
                <a:cs typeface="Arial" panose="020B0604020202020204" pitchFamily="34" charset="0"/>
              </a:rPr>
              <a:t> Emanuele Cruz de Souza</a:t>
            </a:r>
          </a:p>
          <a:p>
            <a:pPr>
              <a:lnSpc>
                <a:spcPct val="107000"/>
              </a:lnSpc>
              <a:spcAft>
                <a:spcPts val="857"/>
              </a:spcAft>
              <a:defRPr/>
            </a:pPr>
            <a:r>
              <a:rPr lang="pt-BR" sz="1928" dirty="0" err="1">
                <a:ea typeface="Times New Roman" panose="02020603050405020304" pitchFamily="18" charset="0"/>
                <a:cs typeface="Arial" panose="020B0604020202020204" pitchFamily="34" charset="0"/>
              </a:rPr>
              <a:t>Lourran</a:t>
            </a:r>
            <a:r>
              <a:rPr lang="pt-BR" sz="1928" dirty="0">
                <a:ea typeface="Times New Roman" panose="02020603050405020304" pitchFamily="18" charset="0"/>
                <a:cs typeface="Arial" panose="020B0604020202020204" pitchFamily="34" charset="0"/>
              </a:rPr>
              <a:t> Pinheiro Costa</a:t>
            </a:r>
          </a:p>
          <a:p>
            <a:pPr marL="306067" indent="-306067">
              <a:lnSpc>
                <a:spcPct val="107000"/>
              </a:lnSpc>
              <a:spcAft>
                <a:spcPts val="857"/>
              </a:spcAft>
              <a:buFont typeface="Wingdings" panose="05000000000000000000" pitchFamily="2" charset="2"/>
              <a:buChar char="q"/>
              <a:defRPr/>
            </a:pPr>
            <a:endParaRPr lang="pt-BR" sz="1928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06067" indent="-306067">
              <a:lnSpc>
                <a:spcPct val="107000"/>
              </a:lnSpc>
              <a:spcAft>
                <a:spcPts val="857"/>
              </a:spcAft>
              <a:buFont typeface="Wingdings" panose="05000000000000000000" pitchFamily="2" charset="2"/>
              <a:buChar char="q"/>
              <a:defRPr/>
            </a:pPr>
            <a:r>
              <a:rPr lang="pt-BR" sz="1928" b="1" dirty="0">
                <a:ea typeface="Times New Roman" panose="02020603050405020304" pitchFamily="18" charset="0"/>
                <a:cs typeface="Arial" panose="020B0604020202020204" pitchFamily="34" charset="0"/>
              </a:rPr>
              <a:t>Grupo F – Instrumentação Industrial (Apresentação dia  09/06)</a:t>
            </a:r>
            <a:endParaRPr lang="pt-BR" sz="1928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57"/>
              </a:spcAft>
              <a:defRPr/>
            </a:pPr>
            <a:r>
              <a:rPr lang="pt-BR" sz="1928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Marcelo Oliveira de Jesus Junior</a:t>
            </a:r>
          </a:p>
          <a:p>
            <a:pPr>
              <a:lnSpc>
                <a:spcPct val="107000"/>
              </a:lnSpc>
              <a:spcAft>
                <a:spcPts val="857"/>
              </a:spcAft>
              <a:defRPr/>
            </a:pPr>
            <a:r>
              <a:rPr lang="pt-BR" sz="1928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Rafael dos Santos Souza da Cruz</a:t>
            </a:r>
          </a:p>
          <a:p>
            <a:pPr>
              <a:lnSpc>
                <a:spcPct val="107000"/>
              </a:lnSpc>
              <a:spcAft>
                <a:spcPts val="857"/>
              </a:spcAft>
              <a:defRPr/>
            </a:pPr>
            <a:r>
              <a:rPr lang="pt-BR" sz="1928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Richard Bernardino da Rocha</a:t>
            </a:r>
          </a:p>
          <a:p>
            <a:pPr>
              <a:lnSpc>
                <a:spcPct val="107000"/>
              </a:lnSpc>
              <a:spcAft>
                <a:spcPts val="857"/>
              </a:spcAft>
              <a:defRPr/>
            </a:pPr>
            <a:endParaRPr lang="pt-BR" sz="1928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57"/>
              </a:spcAft>
              <a:defRPr/>
            </a:pPr>
            <a:endParaRPr lang="pt-BR" sz="1928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57"/>
              </a:spcAft>
              <a:defRPr/>
            </a:pPr>
            <a:endParaRPr lang="pt-BR" sz="1928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57"/>
              </a:spcAft>
              <a:defRPr/>
            </a:pPr>
            <a:endParaRPr lang="pt-BR" sz="1928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57"/>
              </a:spcAft>
              <a:defRPr/>
            </a:pPr>
            <a:r>
              <a:rPr lang="pt-BR" sz="1928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pt-BR" sz="1928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57"/>
              </a:spcAft>
              <a:defRPr/>
            </a:pPr>
            <a:endParaRPr lang="pt-BR" sz="1928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57"/>
              </a:spcAft>
              <a:defRPr/>
            </a:pPr>
            <a:r>
              <a:rPr lang="pt-BR" sz="1928" dirty="0">
                <a:solidFill>
                  <a:srgbClr val="4E5A66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1928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pt-BR" sz="1928" dirty="0"/>
          </a:p>
        </p:txBody>
      </p:sp>
    </p:spTree>
    <p:extLst>
      <p:ext uri="{BB962C8B-B14F-4D97-AF65-F5344CB8AC3E}">
        <p14:creationId xmlns:p14="http://schemas.microsoft.com/office/powerpoint/2010/main" val="2779228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aixaDeTexto 2">
            <a:extLst>
              <a:ext uri="{FF2B5EF4-FFF2-40B4-BE49-F238E27FC236}">
                <a16:creationId xmlns:a16="http://schemas.microsoft.com/office/drawing/2014/main" id="{AF799801-3B00-FBD0-10C5-CD181FB1A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492" y="1074009"/>
            <a:ext cx="7559602" cy="68570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lang="pt-BR" sz="1928" b="1" dirty="0">
                <a:ea typeface="Times New Roman" panose="02020603050405020304" pitchFamily="18" charset="0"/>
              </a:rPr>
              <a:t>Lista dos Grupos, Temas e Dia da Apresentação</a:t>
            </a:r>
            <a:endParaRPr lang="pt-BR" sz="1928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ClrTx/>
              <a:buSzTx/>
              <a:buNone/>
              <a:defRPr/>
            </a:pPr>
            <a:endParaRPr lang="pt-BR" altLang="pt-BR" sz="1928" dirty="0"/>
          </a:p>
        </p:txBody>
      </p:sp>
      <p:sp>
        <p:nvSpPr>
          <p:cNvPr id="13315" name="CaixaDeTexto 6">
            <a:extLst>
              <a:ext uri="{FF2B5EF4-FFF2-40B4-BE49-F238E27FC236}">
                <a16:creationId xmlns:a16="http://schemas.microsoft.com/office/drawing/2014/main" id="{A2A45735-2BDB-BBD2-3F1B-877B4B4C6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492" y="350192"/>
            <a:ext cx="8868845" cy="48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ATIVIDADE FINAL INDEP[N2] </a:t>
            </a:r>
            <a:endParaRPr lang="pt-BR" altLang="pt-BR" sz="2571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D8BECF94-86BD-83C6-7DD3-4CAB806D3828}"/>
              </a:ext>
            </a:extLst>
          </p:cNvPr>
          <p:cNvSpPr txBox="1"/>
          <p:nvPr/>
        </p:nvSpPr>
        <p:spPr>
          <a:xfrm>
            <a:off x="610492" y="1651671"/>
            <a:ext cx="8328145" cy="55835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06067" indent="-306067">
              <a:lnSpc>
                <a:spcPct val="107000"/>
              </a:lnSpc>
              <a:spcAft>
                <a:spcPts val="857"/>
              </a:spcAft>
              <a:buFont typeface="Wingdings" panose="05000000000000000000" pitchFamily="2" charset="2"/>
              <a:buChar char="q"/>
              <a:defRPr/>
            </a:pPr>
            <a:r>
              <a:rPr lang="pt-BR" sz="1928" b="1" dirty="0">
                <a:ea typeface="Times New Roman" panose="02020603050405020304" pitchFamily="18" charset="0"/>
                <a:cs typeface="Arial" panose="020B0604020202020204" pitchFamily="34" charset="0"/>
              </a:rPr>
              <a:t>Grupo G – Maquina CNC/Robôs na Industria (Apresentação dia 23/06).</a:t>
            </a:r>
          </a:p>
          <a:p>
            <a:pPr>
              <a:lnSpc>
                <a:spcPct val="107000"/>
              </a:lnSpc>
              <a:spcAft>
                <a:spcPts val="857"/>
              </a:spcAft>
              <a:defRPr/>
            </a:pPr>
            <a:r>
              <a:rPr lang="pt-BR" sz="1928" dirty="0">
                <a:ea typeface="Times New Roman" panose="02020603050405020304" pitchFamily="18" charset="0"/>
                <a:cs typeface="Arial" panose="020B0604020202020204" pitchFamily="34" charset="0"/>
              </a:rPr>
              <a:t>Luan </a:t>
            </a:r>
            <a:r>
              <a:rPr lang="pt-BR" sz="1928" dirty="0" err="1">
                <a:ea typeface="Times New Roman" panose="02020603050405020304" pitchFamily="18" charset="0"/>
                <a:cs typeface="Arial" panose="020B0604020202020204" pitchFamily="34" charset="0"/>
              </a:rPr>
              <a:t>Morony</a:t>
            </a:r>
            <a:r>
              <a:rPr lang="pt-BR" sz="1928" dirty="0">
                <a:ea typeface="Times New Roman" panose="02020603050405020304" pitchFamily="18" charset="0"/>
                <a:cs typeface="Arial" panose="020B0604020202020204" pitchFamily="34" charset="0"/>
              </a:rPr>
              <a:t> Simões</a:t>
            </a:r>
          </a:p>
          <a:p>
            <a:pPr>
              <a:lnSpc>
                <a:spcPct val="107000"/>
              </a:lnSpc>
              <a:spcAft>
                <a:spcPts val="857"/>
              </a:spcAft>
              <a:defRPr/>
            </a:pPr>
            <a:r>
              <a:rPr lang="pt-BR" sz="1928" dirty="0">
                <a:ea typeface="Times New Roman" panose="02020603050405020304" pitchFamily="18" charset="0"/>
                <a:cs typeface="Arial" panose="020B0604020202020204" pitchFamily="34" charset="0"/>
              </a:rPr>
              <a:t>Victor Augusto Soares </a:t>
            </a:r>
            <a:r>
              <a:rPr lang="pt-BR" sz="1928" dirty="0" err="1">
                <a:ea typeface="Times New Roman" panose="02020603050405020304" pitchFamily="18" charset="0"/>
                <a:cs typeface="Arial" panose="020B0604020202020204" pitchFamily="34" charset="0"/>
              </a:rPr>
              <a:t>Gonzalles</a:t>
            </a:r>
            <a:endParaRPr lang="pt-BR" sz="1928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57"/>
              </a:spcAft>
              <a:defRPr/>
            </a:pPr>
            <a:r>
              <a:rPr lang="pt-BR" sz="1928" dirty="0">
                <a:ea typeface="Times New Roman" panose="02020603050405020304" pitchFamily="18" charset="0"/>
                <a:cs typeface="Arial" panose="020B0604020202020204" pitchFamily="34" charset="0"/>
              </a:rPr>
              <a:t>Yasmin Pereira Carneiro</a:t>
            </a:r>
          </a:p>
          <a:p>
            <a:pPr>
              <a:lnSpc>
                <a:spcPct val="107000"/>
              </a:lnSpc>
              <a:spcAft>
                <a:spcPts val="857"/>
              </a:spcAft>
              <a:defRPr/>
            </a:pPr>
            <a:r>
              <a:rPr lang="pt-BR" sz="1928" dirty="0" err="1">
                <a:ea typeface="Times New Roman" panose="02020603050405020304" pitchFamily="18" charset="0"/>
                <a:cs typeface="Arial" panose="020B0604020202020204" pitchFamily="34" charset="0"/>
              </a:rPr>
              <a:t>Yasmym</a:t>
            </a:r>
            <a:r>
              <a:rPr lang="pt-BR" sz="1928" dirty="0">
                <a:ea typeface="Times New Roman" panose="02020603050405020304" pitchFamily="18" charset="0"/>
                <a:cs typeface="Arial" panose="020B0604020202020204" pitchFamily="34" charset="0"/>
              </a:rPr>
              <a:t> Nogueira Clemente</a:t>
            </a:r>
          </a:p>
          <a:p>
            <a:pPr>
              <a:lnSpc>
                <a:spcPct val="107000"/>
              </a:lnSpc>
              <a:spcAft>
                <a:spcPts val="857"/>
              </a:spcAft>
              <a:defRPr/>
            </a:pPr>
            <a:endParaRPr lang="pt-BR" sz="1928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57"/>
              </a:spcAft>
              <a:buFont typeface="Wingdings" panose="05000000000000000000" pitchFamily="2" charset="2"/>
              <a:buChar char="q"/>
              <a:defRPr/>
            </a:pPr>
            <a:r>
              <a:rPr lang="pt-BR" sz="1928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Grupos que não apresentaram o trabalho (30/06)</a:t>
            </a:r>
            <a:endParaRPr lang="pt-BR" sz="1928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57"/>
              </a:spcAft>
              <a:defRPr/>
            </a:pPr>
            <a:endParaRPr lang="pt-BR" sz="1928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57"/>
              </a:spcAft>
              <a:defRPr/>
            </a:pPr>
            <a:endParaRPr lang="pt-BR" sz="1928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57"/>
              </a:spcAft>
              <a:defRPr/>
            </a:pPr>
            <a:r>
              <a:rPr lang="pt-BR" sz="1928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pt-BR" sz="1928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57"/>
              </a:spcAft>
              <a:defRPr/>
            </a:pPr>
            <a:endParaRPr lang="pt-BR" sz="1928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57"/>
              </a:spcAft>
              <a:defRPr/>
            </a:pPr>
            <a:r>
              <a:rPr lang="pt-BR" sz="1928" dirty="0">
                <a:solidFill>
                  <a:srgbClr val="4E5A66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1928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pt-BR" sz="1928" dirty="0"/>
          </a:p>
        </p:txBody>
      </p:sp>
    </p:spTree>
    <p:extLst>
      <p:ext uri="{BB962C8B-B14F-4D97-AF65-F5344CB8AC3E}">
        <p14:creationId xmlns:p14="http://schemas.microsoft.com/office/powerpoint/2010/main" val="1207899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2" y="1344313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F7670E3-859E-40BC-BCCB-20ACFDD19EC6}"/>
              </a:ext>
            </a:extLst>
          </p:cNvPr>
          <p:cNvSpPr/>
          <p:nvPr/>
        </p:nvSpPr>
        <p:spPr>
          <a:xfrm>
            <a:off x="0" y="0"/>
            <a:ext cx="4126880" cy="73453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E936DE16-68F8-4B27-8505-BEAD1647AC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352" y="1726356"/>
            <a:ext cx="3686175" cy="3381375"/>
          </a:xfrm>
          <a:prstGeom prst="rect">
            <a:avLst/>
          </a:prstGeom>
        </p:spPr>
      </p:pic>
      <p:sp>
        <p:nvSpPr>
          <p:cNvPr id="19" name="Google Shape;67;p14">
            <a:extLst>
              <a:ext uri="{FF2B5EF4-FFF2-40B4-BE49-F238E27FC236}">
                <a16:creationId xmlns:a16="http://schemas.microsoft.com/office/drawing/2014/main" id="{E9347E8C-FBB2-4414-B3B4-B1D41B8FF76D}"/>
              </a:ext>
            </a:extLst>
          </p:cNvPr>
          <p:cNvSpPr txBox="1"/>
          <p:nvPr/>
        </p:nvSpPr>
        <p:spPr>
          <a:xfrm>
            <a:off x="452636" y="625591"/>
            <a:ext cx="3981885" cy="1100765"/>
          </a:xfrm>
          <a:prstGeom prst="rect">
            <a:avLst/>
          </a:prstGeom>
        </p:spPr>
        <p:txBody>
          <a:bodyPr spcFirstLastPara="1" vert="horz" lIns="104775" tIns="52388" rIns="104775" bIns="52388" rtlCol="0" anchor="t" anchorCtr="0">
            <a:normAutofit/>
          </a:bodyPr>
          <a:lstStyle/>
          <a:p>
            <a:pPr>
              <a:spcBef>
                <a:spcPct val="0"/>
              </a:spcBef>
              <a:spcAft>
                <a:spcPts val="687"/>
              </a:spcAft>
            </a:pP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Conclusões</a:t>
            </a:r>
          </a:p>
          <a:p>
            <a:pPr>
              <a:spcBef>
                <a:spcPct val="0"/>
              </a:spcBef>
              <a:spcAft>
                <a:spcPts val="687"/>
              </a:spcAft>
            </a:pPr>
            <a:endParaRPr lang="en-US" sz="2292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CaixaDeTexto 4">
            <a:extLst>
              <a:ext uri="{FF2B5EF4-FFF2-40B4-BE49-F238E27FC236}">
                <a16:creationId xmlns:a16="http://schemas.microsoft.com/office/drawing/2014/main" id="{7F6B0CB2-08FD-4C44-974A-312181375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5168" y="319571"/>
            <a:ext cx="2879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2000" b="1" dirty="0"/>
              <a:t>Referência</a:t>
            </a:r>
            <a:endParaRPr lang="pt-BR" altLang="pt-BR" sz="2000" b="1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4B84B52-A8CC-4B60-AC1E-ACC40CDD71A7}"/>
              </a:ext>
            </a:extLst>
          </p:cNvPr>
          <p:cNvSpPr txBox="1"/>
          <p:nvPr/>
        </p:nvSpPr>
        <p:spPr>
          <a:xfrm>
            <a:off x="4347232" y="1898747"/>
            <a:ext cx="5614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http://professorcesarcosta.com.br/disciplinas/n2en2indep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45D322EF-B649-4043-B0DF-AC8E8BC2B85B}"/>
              </a:ext>
            </a:extLst>
          </p:cNvPr>
          <p:cNvSpPr txBox="1"/>
          <p:nvPr/>
        </p:nvSpPr>
        <p:spPr>
          <a:xfrm>
            <a:off x="4534045" y="3007528"/>
            <a:ext cx="52405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http://professorcesarcosta.com.br/upload/imagens_upload/Apostila%20de%20Automacao%201.pdf</a:t>
            </a:r>
          </a:p>
        </p:txBody>
      </p:sp>
    </p:spTree>
    <p:extLst>
      <p:ext uri="{BB962C8B-B14F-4D97-AF65-F5344CB8AC3E}">
        <p14:creationId xmlns:p14="http://schemas.microsoft.com/office/powerpoint/2010/main" val="105324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1670</TotalTime>
  <Words>408</Words>
  <Application>Microsoft Office PowerPoint</Application>
  <PresentationFormat>Personalizar</PresentationFormat>
  <Paragraphs>91</Paragraphs>
  <Slides>7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Verdana</vt:lpstr>
      <vt:lpstr>Wingdings</vt:lpstr>
      <vt:lpstr>Tema do Office</vt:lpstr>
      <vt:lpstr>Apresentação do PowerPoint</vt:lpstr>
      <vt:lpstr> ATIVIDADE FINAL INDEP[N2] – Introdução ao Desenvolvimento de Projetos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Cesar da Costa</dc:creator>
  <cp:lastModifiedBy>Cesar da Costa</cp:lastModifiedBy>
  <cp:revision>131</cp:revision>
  <dcterms:created xsi:type="dcterms:W3CDTF">2022-01-16T23:09:25Z</dcterms:created>
  <dcterms:modified xsi:type="dcterms:W3CDTF">2022-05-18T20:50:03Z</dcterms:modified>
</cp:coreProperties>
</file>